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85" r:id="rId21"/>
    <p:sldId id="286" r:id="rId22"/>
    <p:sldId id="287" r:id="rId23"/>
    <p:sldId id="276" r:id="rId24"/>
    <p:sldId id="277" r:id="rId25"/>
    <p:sldId id="278" r:id="rId26"/>
    <p:sldId id="281" r:id="rId27"/>
    <p:sldId id="282" r:id="rId28"/>
    <p:sldId id="283" r:id="rId29"/>
    <p:sldId id="288" r:id="rId30"/>
    <p:sldId id="289" r:id="rId31"/>
    <p:sldId id="290" r:id="rId32"/>
    <p:sldId id="284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C95B14-C6AB-4402-9824-3218F0C26E4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01F5B23-8998-4684-AED6-89F031CB3D63}">
      <dgm:prSet/>
      <dgm:spPr/>
      <dgm:t>
        <a:bodyPr/>
        <a:lstStyle/>
        <a:p>
          <a:r>
            <a:rPr lang="id-ID"/>
            <a:t>Baseline model using DummyClassifier</a:t>
          </a:r>
          <a:endParaRPr lang="en-US"/>
        </a:p>
      </dgm:t>
    </dgm:pt>
    <dgm:pt modelId="{732BF937-B7F2-4D18-B83E-E12FA38C92B5}" type="parTrans" cxnId="{F70DD53A-4875-4037-A137-29E83446D3EE}">
      <dgm:prSet/>
      <dgm:spPr/>
      <dgm:t>
        <a:bodyPr/>
        <a:lstStyle/>
        <a:p>
          <a:endParaRPr lang="en-US"/>
        </a:p>
      </dgm:t>
    </dgm:pt>
    <dgm:pt modelId="{841D2D94-273D-4361-81E6-65D4355C1529}" type="sibTrans" cxnId="{F70DD53A-4875-4037-A137-29E83446D3EE}">
      <dgm:prSet/>
      <dgm:spPr/>
      <dgm:t>
        <a:bodyPr/>
        <a:lstStyle/>
        <a:p>
          <a:endParaRPr lang="en-US"/>
        </a:p>
      </dgm:t>
    </dgm:pt>
    <dgm:pt modelId="{A4DF0925-F418-45D6-82F0-EFD7302AA96C}">
      <dgm:prSet/>
      <dgm:spPr/>
      <dgm:t>
        <a:bodyPr/>
        <a:lstStyle/>
        <a:p>
          <a:r>
            <a:rPr lang="id-ID" b="0" i="0" baseline="0"/>
            <a:t>Precision scores: 0.501115055190106 </a:t>
          </a:r>
          <a:endParaRPr lang="en-US"/>
        </a:p>
      </dgm:t>
    </dgm:pt>
    <dgm:pt modelId="{C13126E7-C54A-4880-A227-0E897D449444}" type="parTrans" cxnId="{77ECF0E1-28D4-4411-8132-96E6E79CC051}">
      <dgm:prSet/>
      <dgm:spPr/>
      <dgm:t>
        <a:bodyPr/>
        <a:lstStyle/>
        <a:p>
          <a:endParaRPr lang="en-US"/>
        </a:p>
      </dgm:t>
    </dgm:pt>
    <dgm:pt modelId="{18CBF74E-98DE-4D2F-B748-8B6E3E230D69}" type="sibTrans" cxnId="{77ECF0E1-28D4-4411-8132-96E6E79CC051}">
      <dgm:prSet/>
      <dgm:spPr/>
      <dgm:t>
        <a:bodyPr/>
        <a:lstStyle/>
        <a:p>
          <a:endParaRPr lang="en-US"/>
        </a:p>
      </dgm:t>
    </dgm:pt>
    <dgm:pt modelId="{02A048DB-F986-4B21-AD57-7D4D423780CA}">
      <dgm:prSet/>
      <dgm:spPr/>
      <dgm:t>
        <a:bodyPr/>
        <a:lstStyle/>
        <a:p>
          <a:r>
            <a:rPr lang="id-ID" b="0" i="0" baseline="0"/>
            <a:t>Recall scores: 0.501114973732381 </a:t>
          </a:r>
          <a:endParaRPr lang="en-US"/>
        </a:p>
      </dgm:t>
    </dgm:pt>
    <dgm:pt modelId="{64AFFAD5-C8BD-4B1E-AA98-04B97BB48D1F}" type="parTrans" cxnId="{1CE4F90B-6BFA-44CD-B7FC-A87A6A93E764}">
      <dgm:prSet/>
      <dgm:spPr/>
      <dgm:t>
        <a:bodyPr/>
        <a:lstStyle/>
        <a:p>
          <a:endParaRPr lang="en-US"/>
        </a:p>
      </dgm:t>
    </dgm:pt>
    <dgm:pt modelId="{CE3072F5-DFD0-4899-800B-21E92A585F4E}" type="sibTrans" cxnId="{1CE4F90B-6BFA-44CD-B7FC-A87A6A93E764}">
      <dgm:prSet/>
      <dgm:spPr/>
      <dgm:t>
        <a:bodyPr/>
        <a:lstStyle/>
        <a:p>
          <a:endParaRPr lang="en-US"/>
        </a:p>
      </dgm:t>
    </dgm:pt>
    <dgm:pt modelId="{D59CEEDA-DEAA-4014-A6B0-5D710C21A3AB}">
      <dgm:prSet/>
      <dgm:spPr/>
      <dgm:t>
        <a:bodyPr/>
        <a:lstStyle/>
        <a:p>
          <a:r>
            <a:rPr lang="id-ID" b="0" i="0" baseline="0"/>
            <a:t>F1 scores: 0.5011050082000984 </a:t>
          </a:r>
          <a:endParaRPr lang="en-US"/>
        </a:p>
      </dgm:t>
    </dgm:pt>
    <dgm:pt modelId="{1D886AFE-EF9B-43C7-BCE2-8A4F1BC3D0BE}" type="parTrans" cxnId="{E0EA52F0-AC3B-4E88-B09C-53AEF6C26276}">
      <dgm:prSet/>
      <dgm:spPr/>
      <dgm:t>
        <a:bodyPr/>
        <a:lstStyle/>
        <a:p>
          <a:endParaRPr lang="en-US"/>
        </a:p>
      </dgm:t>
    </dgm:pt>
    <dgm:pt modelId="{365D28AC-A702-46AB-A458-5BCA0D79A309}" type="sibTrans" cxnId="{E0EA52F0-AC3B-4E88-B09C-53AEF6C26276}">
      <dgm:prSet/>
      <dgm:spPr/>
      <dgm:t>
        <a:bodyPr/>
        <a:lstStyle/>
        <a:p>
          <a:endParaRPr lang="en-US"/>
        </a:p>
      </dgm:t>
    </dgm:pt>
    <dgm:pt modelId="{814D76D5-4017-479D-A9DA-28D4BBA956D6}" type="pres">
      <dgm:prSet presAssocID="{DCC95B14-C6AB-4402-9824-3218F0C26E41}" presName="linear" presStyleCnt="0">
        <dgm:presLayoutVars>
          <dgm:animLvl val="lvl"/>
          <dgm:resizeHandles val="exact"/>
        </dgm:presLayoutVars>
      </dgm:prSet>
      <dgm:spPr/>
    </dgm:pt>
    <dgm:pt modelId="{15D46A2F-ED98-4EFA-9CC4-F2C2AA31B360}" type="pres">
      <dgm:prSet presAssocID="{401F5B23-8998-4684-AED6-89F031CB3D6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11423AC-8207-4F7C-B709-260094FD3FE0}" type="pres">
      <dgm:prSet presAssocID="{841D2D94-273D-4361-81E6-65D4355C1529}" presName="spacer" presStyleCnt="0"/>
      <dgm:spPr/>
    </dgm:pt>
    <dgm:pt modelId="{A1F54091-EAD0-4A57-8546-4B0D5E5CC6A0}" type="pres">
      <dgm:prSet presAssocID="{A4DF0925-F418-45D6-82F0-EFD7302AA96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C04F385-B373-4A97-B757-E18AE2CEB444}" type="pres">
      <dgm:prSet presAssocID="{18CBF74E-98DE-4D2F-B748-8B6E3E230D69}" presName="spacer" presStyleCnt="0"/>
      <dgm:spPr/>
    </dgm:pt>
    <dgm:pt modelId="{EC8C7F19-A748-4FBE-8BAD-DEEC83778FF6}" type="pres">
      <dgm:prSet presAssocID="{02A048DB-F986-4B21-AD57-7D4D423780C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729D592-EB98-4825-BF67-F065713D2723}" type="pres">
      <dgm:prSet presAssocID="{CE3072F5-DFD0-4899-800B-21E92A585F4E}" presName="spacer" presStyleCnt="0"/>
      <dgm:spPr/>
    </dgm:pt>
    <dgm:pt modelId="{E55214AB-316A-46DE-9B1B-E38CCFD7108D}" type="pres">
      <dgm:prSet presAssocID="{D59CEEDA-DEAA-4014-A6B0-5D710C21A3A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CE4F90B-6BFA-44CD-B7FC-A87A6A93E764}" srcId="{DCC95B14-C6AB-4402-9824-3218F0C26E41}" destId="{02A048DB-F986-4B21-AD57-7D4D423780CA}" srcOrd="2" destOrd="0" parTransId="{64AFFAD5-C8BD-4B1E-AA98-04B97BB48D1F}" sibTransId="{CE3072F5-DFD0-4899-800B-21E92A585F4E}"/>
    <dgm:cxn modelId="{F70DD53A-4875-4037-A137-29E83446D3EE}" srcId="{DCC95B14-C6AB-4402-9824-3218F0C26E41}" destId="{401F5B23-8998-4684-AED6-89F031CB3D63}" srcOrd="0" destOrd="0" parTransId="{732BF937-B7F2-4D18-B83E-E12FA38C92B5}" sibTransId="{841D2D94-273D-4361-81E6-65D4355C1529}"/>
    <dgm:cxn modelId="{E0A1263D-3692-4D32-95C5-DFA1D86D834A}" type="presOf" srcId="{D59CEEDA-DEAA-4014-A6B0-5D710C21A3AB}" destId="{E55214AB-316A-46DE-9B1B-E38CCFD7108D}" srcOrd="0" destOrd="0" presId="urn:microsoft.com/office/officeart/2005/8/layout/vList2"/>
    <dgm:cxn modelId="{BB1AE46C-4CB4-4C2C-9409-75E0A22003E6}" type="presOf" srcId="{DCC95B14-C6AB-4402-9824-3218F0C26E41}" destId="{814D76D5-4017-479D-A9DA-28D4BBA956D6}" srcOrd="0" destOrd="0" presId="urn:microsoft.com/office/officeart/2005/8/layout/vList2"/>
    <dgm:cxn modelId="{1486BC99-B122-4FF3-BAFF-A84B81A82CEC}" type="presOf" srcId="{401F5B23-8998-4684-AED6-89F031CB3D63}" destId="{15D46A2F-ED98-4EFA-9CC4-F2C2AA31B360}" srcOrd="0" destOrd="0" presId="urn:microsoft.com/office/officeart/2005/8/layout/vList2"/>
    <dgm:cxn modelId="{D247CF9A-98C5-4CB5-B0E5-B68B13E961D2}" type="presOf" srcId="{A4DF0925-F418-45D6-82F0-EFD7302AA96C}" destId="{A1F54091-EAD0-4A57-8546-4B0D5E5CC6A0}" srcOrd="0" destOrd="0" presId="urn:microsoft.com/office/officeart/2005/8/layout/vList2"/>
    <dgm:cxn modelId="{86D236A3-3E35-4361-8295-DF49660FB75E}" type="presOf" srcId="{02A048DB-F986-4B21-AD57-7D4D423780CA}" destId="{EC8C7F19-A748-4FBE-8BAD-DEEC83778FF6}" srcOrd="0" destOrd="0" presId="urn:microsoft.com/office/officeart/2005/8/layout/vList2"/>
    <dgm:cxn modelId="{77ECF0E1-28D4-4411-8132-96E6E79CC051}" srcId="{DCC95B14-C6AB-4402-9824-3218F0C26E41}" destId="{A4DF0925-F418-45D6-82F0-EFD7302AA96C}" srcOrd="1" destOrd="0" parTransId="{C13126E7-C54A-4880-A227-0E897D449444}" sibTransId="{18CBF74E-98DE-4D2F-B748-8B6E3E230D69}"/>
    <dgm:cxn modelId="{E0EA52F0-AC3B-4E88-B09C-53AEF6C26276}" srcId="{DCC95B14-C6AB-4402-9824-3218F0C26E41}" destId="{D59CEEDA-DEAA-4014-A6B0-5D710C21A3AB}" srcOrd="3" destOrd="0" parTransId="{1D886AFE-EF9B-43C7-BCE2-8A4F1BC3D0BE}" sibTransId="{365D28AC-A702-46AB-A458-5BCA0D79A309}"/>
    <dgm:cxn modelId="{1BE4A9F4-1A4B-4753-A491-1879E054CFAB}" type="presParOf" srcId="{814D76D5-4017-479D-A9DA-28D4BBA956D6}" destId="{15D46A2F-ED98-4EFA-9CC4-F2C2AA31B360}" srcOrd="0" destOrd="0" presId="urn:microsoft.com/office/officeart/2005/8/layout/vList2"/>
    <dgm:cxn modelId="{FA681F49-5E6B-4EB9-B06F-439B2858E206}" type="presParOf" srcId="{814D76D5-4017-479D-A9DA-28D4BBA956D6}" destId="{811423AC-8207-4F7C-B709-260094FD3FE0}" srcOrd="1" destOrd="0" presId="urn:microsoft.com/office/officeart/2005/8/layout/vList2"/>
    <dgm:cxn modelId="{4951D95D-B3DF-4EF8-957B-0C5DC4521A9A}" type="presParOf" srcId="{814D76D5-4017-479D-A9DA-28D4BBA956D6}" destId="{A1F54091-EAD0-4A57-8546-4B0D5E5CC6A0}" srcOrd="2" destOrd="0" presId="urn:microsoft.com/office/officeart/2005/8/layout/vList2"/>
    <dgm:cxn modelId="{B71C295D-EE26-404D-953E-30EC5DE0ACE8}" type="presParOf" srcId="{814D76D5-4017-479D-A9DA-28D4BBA956D6}" destId="{2C04F385-B373-4A97-B757-E18AE2CEB444}" srcOrd="3" destOrd="0" presId="urn:microsoft.com/office/officeart/2005/8/layout/vList2"/>
    <dgm:cxn modelId="{0868E09B-41B8-439A-AA33-85BFEFACEC36}" type="presParOf" srcId="{814D76D5-4017-479D-A9DA-28D4BBA956D6}" destId="{EC8C7F19-A748-4FBE-8BAD-DEEC83778FF6}" srcOrd="4" destOrd="0" presId="urn:microsoft.com/office/officeart/2005/8/layout/vList2"/>
    <dgm:cxn modelId="{DA1B040C-7838-4381-88C1-756D290BFCA5}" type="presParOf" srcId="{814D76D5-4017-479D-A9DA-28D4BBA956D6}" destId="{C729D592-EB98-4825-BF67-F065713D2723}" srcOrd="5" destOrd="0" presId="urn:microsoft.com/office/officeart/2005/8/layout/vList2"/>
    <dgm:cxn modelId="{BBC71327-7625-46E9-AAD4-E2169EA178FB}" type="presParOf" srcId="{814D76D5-4017-479D-A9DA-28D4BBA956D6}" destId="{E55214AB-316A-46DE-9B1B-E38CCFD7108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D46A2F-ED98-4EFA-9CC4-F2C2AA31B360}">
      <dsp:nvSpPr>
        <dsp:cNvPr id="0" name=""/>
        <dsp:cNvSpPr/>
      </dsp:nvSpPr>
      <dsp:spPr>
        <a:xfrm>
          <a:off x="0" y="15079"/>
          <a:ext cx="5906181" cy="12331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3100" kern="1200"/>
            <a:t>Baseline model using DummyClassifier</a:t>
          </a:r>
          <a:endParaRPr lang="en-US" sz="3100" kern="1200"/>
        </a:p>
      </dsp:txBody>
      <dsp:txXfrm>
        <a:off x="60199" y="75278"/>
        <a:ext cx="5785783" cy="1112781"/>
      </dsp:txXfrm>
    </dsp:sp>
    <dsp:sp modelId="{A1F54091-EAD0-4A57-8546-4B0D5E5CC6A0}">
      <dsp:nvSpPr>
        <dsp:cNvPr id="0" name=""/>
        <dsp:cNvSpPr/>
      </dsp:nvSpPr>
      <dsp:spPr>
        <a:xfrm>
          <a:off x="0" y="1337539"/>
          <a:ext cx="5906181" cy="1233179"/>
        </a:xfrm>
        <a:prstGeom prst="roundRect">
          <a:avLst/>
        </a:prstGeom>
        <a:solidFill>
          <a:schemeClr val="accent2">
            <a:hueOff val="-441124"/>
            <a:satOff val="497"/>
            <a:lumOff val="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3100" b="0" i="0" kern="1200" baseline="0"/>
            <a:t>Precision scores: 0.501115055190106 </a:t>
          </a:r>
          <a:endParaRPr lang="en-US" sz="3100" kern="1200"/>
        </a:p>
      </dsp:txBody>
      <dsp:txXfrm>
        <a:off x="60199" y="1397738"/>
        <a:ext cx="5785783" cy="1112781"/>
      </dsp:txXfrm>
    </dsp:sp>
    <dsp:sp modelId="{EC8C7F19-A748-4FBE-8BAD-DEEC83778FF6}">
      <dsp:nvSpPr>
        <dsp:cNvPr id="0" name=""/>
        <dsp:cNvSpPr/>
      </dsp:nvSpPr>
      <dsp:spPr>
        <a:xfrm>
          <a:off x="0" y="2659999"/>
          <a:ext cx="5906181" cy="1233179"/>
        </a:xfrm>
        <a:prstGeom prst="roundRect">
          <a:avLst/>
        </a:prstGeom>
        <a:solidFill>
          <a:schemeClr val="accent2">
            <a:hueOff val="-882249"/>
            <a:satOff val="995"/>
            <a:lumOff val="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3100" b="0" i="0" kern="1200" baseline="0"/>
            <a:t>Recall scores: 0.501114973732381 </a:t>
          </a:r>
          <a:endParaRPr lang="en-US" sz="3100" kern="1200"/>
        </a:p>
      </dsp:txBody>
      <dsp:txXfrm>
        <a:off x="60199" y="2720198"/>
        <a:ext cx="5785783" cy="1112781"/>
      </dsp:txXfrm>
    </dsp:sp>
    <dsp:sp modelId="{E55214AB-316A-46DE-9B1B-E38CCFD7108D}">
      <dsp:nvSpPr>
        <dsp:cNvPr id="0" name=""/>
        <dsp:cNvSpPr/>
      </dsp:nvSpPr>
      <dsp:spPr>
        <a:xfrm>
          <a:off x="0" y="3982459"/>
          <a:ext cx="5906181" cy="1233179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3100" b="0" i="0" kern="1200" baseline="0"/>
            <a:t>F1 scores: 0.5011050082000984 </a:t>
          </a:r>
          <a:endParaRPr lang="en-US" sz="3100" kern="1200"/>
        </a:p>
      </dsp:txBody>
      <dsp:txXfrm>
        <a:off x="60199" y="4042658"/>
        <a:ext cx="5785783" cy="11127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FAE93B-F61B-4BAF-A1D0-5A35477F80F5}" type="datetimeFigureOut">
              <a:rPr lang="id-ID" smtClean="0"/>
              <a:t>17/08/2021</a:t>
            </a:fld>
            <a:endParaRPr lang="id-ID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E902FFB-3091-4002-9270-99E65F65DED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56668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E93B-F61B-4BAF-A1D0-5A35477F80F5}" type="datetimeFigureOut">
              <a:rPr lang="id-ID" smtClean="0"/>
              <a:t>17/08/2021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02FFB-3091-4002-9270-99E65F65DED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15491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E93B-F61B-4BAF-A1D0-5A35477F80F5}" type="datetimeFigureOut">
              <a:rPr lang="id-ID" smtClean="0"/>
              <a:t>17/08/2021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02FFB-3091-4002-9270-99E65F65DED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19129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E93B-F61B-4BAF-A1D0-5A35477F80F5}" type="datetimeFigureOut">
              <a:rPr lang="id-ID" smtClean="0"/>
              <a:t>17/08/2021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02FFB-3091-4002-9270-99E65F65DED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13432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DFAE93B-F61B-4BAF-A1D0-5A35477F80F5}" type="datetimeFigureOut">
              <a:rPr lang="id-ID" smtClean="0"/>
              <a:t>17/08/2021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FE902FFB-3091-4002-9270-99E65F65DED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95906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E93B-F61B-4BAF-A1D0-5A35477F80F5}" type="datetimeFigureOut">
              <a:rPr lang="id-ID" smtClean="0"/>
              <a:t>17/08/2021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02FFB-3091-4002-9270-99E65F65DED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76612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E93B-F61B-4BAF-A1D0-5A35477F80F5}" type="datetimeFigureOut">
              <a:rPr lang="id-ID" smtClean="0"/>
              <a:t>17/08/2021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02FFB-3091-4002-9270-99E65F65DED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89112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E93B-F61B-4BAF-A1D0-5A35477F80F5}" type="datetimeFigureOut">
              <a:rPr lang="id-ID" smtClean="0"/>
              <a:t>17/08/2021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02FFB-3091-4002-9270-99E65F65DED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98957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E93B-F61B-4BAF-A1D0-5A35477F80F5}" type="datetimeFigureOut">
              <a:rPr lang="id-ID" smtClean="0"/>
              <a:t>17/08/2021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02FFB-3091-4002-9270-99E65F65DED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5103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E93B-F61B-4BAF-A1D0-5A35477F80F5}" type="datetimeFigureOut">
              <a:rPr lang="id-ID" smtClean="0"/>
              <a:t>17/08/2021</a:t>
            </a:fld>
            <a:endParaRPr lang="id-ID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id-ID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E902FFB-3091-4002-9270-99E65F65DED9}" type="slidenum">
              <a:rPr lang="id-ID" smtClean="0"/>
              <a:t>‹#›</a:t>
            </a:fld>
            <a:endParaRPr lang="id-ID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79027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8DFAE93B-F61B-4BAF-A1D0-5A35477F80F5}" type="datetimeFigureOut">
              <a:rPr lang="id-ID" smtClean="0"/>
              <a:t>17/08/2021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E902FFB-3091-4002-9270-99E65F65DED9}" type="slidenum">
              <a:rPr lang="id-ID" smtClean="0"/>
              <a:t>‹#›</a:t>
            </a:fld>
            <a:endParaRPr lang="id-ID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96397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DFAE93B-F61B-4BAF-A1D0-5A35477F80F5}" type="datetimeFigureOut">
              <a:rPr lang="id-ID" smtClean="0"/>
              <a:t>17/08/2021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E902FFB-3091-4002-9270-99E65F65DED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37013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mattiuzc/stock-exchange-data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5">
            <a:extLst>
              <a:ext uri="{FF2B5EF4-FFF2-40B4-BE49-F238E27FC236}">
                <a16:creationId xmlns:a16="http://schemas.microsoft.com/office/drawing/2014/main" id="{120FEE0C-69E0-4A41-B89F-247B769552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443"/>
          <a:stretch/>
        </p:blipFill>
        <p:spPr>
          <a:xfrm>
            <a:off x="1" y="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C39471-A702-42ED-B537-F934678B69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7239" y="1138618"/>
            <a:ext cx="10058400" cy="3574778"/>
          </a:xfr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id-ID" sz="5200" b="1" dirty="0">
                <a:solidFill>
                  <a:srgbClr val="FFFFFF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Stock Market Forecasting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9F564E-9C84-43ED-B261-56FAFF36C8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3752" y="3429000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id-ID" dirty="0">
                <a:solidFill>
                  <a:srgbClr val="FFFFFF"/>
                </a:solidFill>
              </a:rPr>
              <a:t>a machine learning case study </a:t>
            </a:r>
          </a:p>
        </p:txBody>
      </p:sp>
    </p:spTree>
    <p:extLst>
      <p:ext uri="{BB962C8B-B14F-4D97-AF65-F5344CB8AC3E}">
        <p14:creationId xmlns:p14="http://schemas.microsoft.com/office/powerpoint/2010/main" val="174357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B9BD3-ACA1-4320-9DC5-AF64E63DC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Column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7B554-49F1-4E1F-8CBF-DF2ECBA45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22701-0681-468A-8ED2-9910FBA008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63" t="37037" r="60748" b="22963"/>
          <a:stretch/>
        </p:blipFill>
        <p:spPr>
          <a:xfrm>
            <a:off x="1446819" y="1896357"/>
            <a:ext cx="2673625" cy="4209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1C2405-CCAE-45E1-A56C-53CA10184C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942" t="37094" r="19849" b="22906"/>
          <a:stretch/>
        </p:blipFill>
        <p:spPr>
          <a:xfrm>
            <a:off x="4120444" y="1896357"/>
            <a:ext cx="6400800" cy="420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13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63086-09D4-4FAB-B418-C9D228BB6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Splitting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24FAE-F4F8-4B5A-A3AE-167C3AA42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d-ID" sz="2800" dirty="0"/>
              <a:t>Before preprocessing we will be splitting each indexes price history based on the date of the day. The split will be a 80 %, 20% split.</a:t>
            </a:r>
          </a:p>
        </p:txBody>
      </p:sp>
    </p:spTree>
    <p:extLst>
      <p:ext uri="{BB962C8B-B14F-4D97-AF65-F5344CB8AC3E}">
        <p14:creationId xmlns:p14="http://schemas.microsoft.com/office/powerpoint/2010/main" val="3510814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8780C-B799-49F6-9C5B-9A38F11E6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Index’s record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53580-4268-460E-B70D-7A84807D1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5FF6FE-4B48-44D9-BEC3-F330706F76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63" t="29134" r="40464" b="26914"/>
          <a:stretch/>
        </p:blipFill>
        <p:spPr>
          <a:xfrm>
            <a:off x="874888" y="1725900"/>
            <a:ext cx="10250312" cy="468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106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D51B2-5D1A-4D57-9EEE-77B3CC465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5511"/>
            <a:ext cx="12630539" cy="1060454"/>
          </a:xfrm>
        </p:spPr>
        <p:txBody>
          <a:bodyPr>
            <a:noAutofit/>
          </a:bodyPr>
          <a:lstStyle/>
          <a:p>
            <a:pPr algn="ctr"/>
            <a:r>
              <a:rPr lang="id-ID" sz="3800" dirty="0"/>
              <a:t>Opening and closing price </a:t>
            </a:r>
            <a:br>
              <a:rPr lang="id-ID" sz="3800" dirty="0"/>
            </a:br>
            <a:r>
              <a:rPr lang="id-ID" sz="3800" dirty="0"/>
              <a:t>based on their respective 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429083-95DD-44FF-AD46-D62B1BDA20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3" t="34404" r="2963" b="19835"/>
          <a:stretch/>
        </p:blipFill>
        <p:spPr>
          <a:xfrm>
            <a:off x="1001682" y="1433527"/>
            <a:ext cx="10085112" cy="28463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5F64B4-F43C-4C25-8540-CF43B95715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5" t="38189" r="3148" b="16214"/>
          <a:stretch/>
        </p:blipFill>
        <p:spPr>
          <a:xfrm>
            <a:off x="954993" y="4001294"/>
            <a:ext cx="10131801" cy="284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23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514E4-60D3-4C74-825E-D6F24D52C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97D6C-846D-4F89-9F21-B1B32CA0E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9FD322-8CFD-48CF-9DA6-F2027A673D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04" t="32922" r="3426" b="21482"/>
          <a:stretch/>
        </p:blipFill>
        <p:spPr>
          <a:xfrm>
            <a:off x="838199" y="365125"/>
            <a:ext cx="10386982" cy="29479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65E5E7-9FF4-434D-89BC-5D6A1F9092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5" t="37823" r="2577" b="18639"/>
          <a:stretch/>
        </p:blipFill>
        <p:spPr>
          <a:xfrm>
            <a:off x="838199" y="3544931"/>
            <a:ext cx="10386982" cy="280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59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C990F-743D-4F8F-B1D3-647804AA1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FAA9D-0389-46C8-80B1-E6150D09E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EAFD7A-799F-422B-8B10-CB11B0383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40817" r="2117" b="14558"/>
          <a:stretch/>
        </p:blipFill>
        <p:spPr>
          <a:xfrm>
            <a:off x="645756" y="479656"/>
            <a:ext cx="10900488" cy="30066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177C71-1A5F-4481-8B2E-DC7C5A0E44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5" t="36551" r="3056" b="19608"/>
          <a:stretch/>
        </p:blipFill>
        <p:spPr>
          <a:xfrm>
            <a:off x="532867" y="3486265"/>
            <a:ext cx="10900488" cy="298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228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80734-12DF-4898-9353-172934B82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95E63-CD37-4840-9D73-C2EA826CA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BA0B7-0F72-41BC-B6C9-14AFDE7591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11" t="39011" r="2685" b="15556"/>
          <a:stretch/>
        </p:blipFill>
        <p:spPr>
          <a:xfrm>
            <a:off x="536222" y="529961"/>
            <a:ext cx="11119556" cy="31157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670DD3-453F-4332-9509-A4A8F9EF85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5" t="26619" r="3148" b="33004"/>
          <a:stretch/>
        </p:blipFill>
        <p:spPr>
          <a:xfrm>
            <a:off x="611011" y="3645695"/>
            <a:ext cx="10969978" cy="276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866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97358-7339-4AB4-9F42-E07541A8D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6DA21-2E73-4DB8-ABCA-B09E219FD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BF913B-5096-4BD6-AB3A-17DA25D1E9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79" t="29464" r="3426" b="29055"/>
          <a:stretch/>
        </p:blipFill>
        <p:spPr>
          <a:xfrm>
            <a:off x="682977" y="344224"/>
            <a:ext cx="10826045" cy="284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359E5A-2679-49F4-A6E9-5CDBBC09E1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5" t="33416" r="3242" b="23786"/>
          <a:stretch/>
        </p:blipFill>
        <p:spPr>
          <a:xfrm>
            <a:off x="616654" y="3557763"/>
            <a:ext cx="10958689" cy="293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70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C3C0D-4C82-4D0C-BC66-0DE75043C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79BDD-CCCA-457B-AA4D-3B7EA365B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905269-77A4-4B13-B882-B85367DB5E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26621" r="3519" b="28725"/>
          <a:stretch/>
        </p:blipFill>
        <p:spPr>
          <a:xfrm>
            <a:off x="633589" y="377737"/>
            <a:ext cx="10924822" cy="30624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9A7332-D952-4105-9D49-9AA465517A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5" t="30617" r="3519" b="24727"/>
          <a:stretch/>
        </p:blipFill>
        <p:spPr>
          <a:xfrm>
            <a:off x="633589" y="3551061"/>
            <a:ext cx="10924822" cy="306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164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D4E09-0A89-4405-891E-FDF151AAD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76D04-809B-4790-951B-195E6ACCE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584575"/>
            <a:ext cx="10515600" cy="28693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d-ID" sz="2800" dirty="0"/>
              <a:t>There are patterns occuring in the graph throught out the year we will try to generalize this pattern by smoothing the graph using moving averages.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DC445B-9BAF-4B35-9C17-C957D55A9A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36551" r="3242" b="19342"/>
          <a:stretch/>
        </p:blipFill>
        <p:spPr>
          <a:xfrm>
            <a:off x="616655" y="404106"/>
            <a:ext cx="10958689" cy="302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239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787E0-CDCC-47E4-8B74-BD5FB0C4C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55EB1-E507-446F-B08A-99F7054C2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800" dirty="0"/>
              <a:t>Business Background</a:t>
            </a:r>
          </a:p>
          <a:p>
            <a:r>
              <a:rPr lang="id-ID" sz="2800" dirty="0"/>
              <a:t>Data Understanding and Exploration</a:t>
            </a:r>
          </a:p>
          <a:p>
            <a:r>
              <a:rPr lang="id-ID" sz="2800" dirty="0"/>
              <a:t>Modeling and Evaluation</a:t>
            </a:r>
          </a:p>
          <a:p>
            <a:r>
              <a:rPr lang="id-ID" sz="2800" dirty="0"/>
              <a:t>Deployment</a:t>
            </a:r>
          </a:p>
          <a:p>
            <a:r>
              <a:rPr lang="id-ID" sz="2800" dirty="0"/>
              <a:t>Conclusion and Recomendation</a:t>
            </a:r>
          </a:p>
        </p:txBody>
      </p:sp>
    </p:spTree>
    <p:extLst>
      <p:ext uri="{BB962C8B-B14F-4D97-AF65-F5344CB8AC3E}">
        <p14:creationId xmlns:p14="http://schemas.microsoft.com/office/powerpoint/2010/main" val="1153247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1801-0EFD-43E4-B959-5E156AC1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9AD2AD-9E82-4DD7-9311-A98086A65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11" t="19184" r="19183" b="20272"/>
          <a:stretch/>
        </p:blipFill>
        <p:spPr>
          <a:xfrm>
            <a:off x="499449" y="642594"/>
            <a:ext cx="11193101" cy="506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333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B7427-EF67-46A0-B32F-0682ABB22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61BF2-625D-4D0B-91DC-F546AE12A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961A43-C6DB-43C3-A856-A77544CF0C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4" t="24217" r="19872" b="13878"/>
          <a:stretch/>
        </p:blipFill>
        <p:spPr>
          <a:xfrm>
            <a:off x="590420" y="717018"/>
            <a:ext cx="11011159" cy="513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42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2F0C3-C810-4AB2-B122-6B146D299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23501-E27F-4423-8090-444BF24B2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227657-76E8-4205-98F9-3B9F676145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11" t="29370" r="19260" b="9371"/>
          <a:stretch/>
        </p:blipFill>
        <p:spPr>
          <a:xfrm>
            <a:off x="289112" y="642594"/>
            <a:ext cx="11613776" cy="531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84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61FBD-6C7E-4C59-99A6-E13608231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878"/>
            <a:ext cx="10058400" cy="1371600"/>
          </a:xfrm>
        </p:spPr>
        <p:txBody>
          <a:bodyPr/>
          <a:lstStyle/>
          <a:p>
            <a:r>
              <a:rPr lang="id-ID" dirty="0"/>
              <a:t>Closing price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88FE3-A0B2-428C-B9D2-4CE765E58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1022" y="1690688"/>
            <a:ext cx="4162778" cy="4486275"/>
          </a:xfrm>
        </p:spPr>
        <p:txBody>
          <a:bodyPr>
            <a:normAutofit/>
          </a:bodyPr>
          <a:lstStyle/>
          <a:p>
            <a:r>
              <a:rPr lang="id-ID" sz="2200" dirty="0"/>
              <a:t>J203.JO shows a different price range than the other indexes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D0ACCA-89EB-4490-889A-BD79543C3D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2" t="32097" r="56296" b="13417"/>
          <a:stretch/>
        </p:blipFill>
        <p:spPr>
          <a:xfrm>
            <a:off x="575731" y="1490465"/>
            <a:ext cx="6220180" cy="502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734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CAF64C-A0E3-44BC-8464-D74DE0B901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63" t="37741" r="51574" b="20001"/>
          <a:stretch/>
        </p:blipFill>
        <p:spPr>
          <a:xfrm>
            <a:off x="104951" y="1661892"/>
            <a:ext cx="3998188" cy="22120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961710-97CD-42A2-82E5-EB52C21504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26" t="43629" r="52314" b="12923"/>
          <a:stretch/>
        </p:blipFill>
        <p:spPr>
          <a:xfrm>
            <a:off x="4204474" y="1662594"/>
            <a:ext cx="3830981" cy="22421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1CC442-C1AF-4C4D-95A3-47C4DAF4C1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56" t="40494" r="52384" b="17248"/>
          <a:stretch/>
        </p:blipFill>
        <p:spPr>
          <a:xfrm>
            <a:off x="216966" y="4003315"/>
            <a:ext cx="3886171" cy="2212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DA9169-F84D-4767-A01F-F22139AC00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49" t="37201" r="51666" b="19178"/>
          <a:stretch/>
        </p:blipFill>
        <p:spPr>
          <a:xfrm>
            <a:off x="4187253" y="4003314"/>
            <a:ext cx="3848202" cy="22120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150A5A-F9B0-464F-95A5-5089D12E66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33" t="43512" r="51759" b="12099"/>
          <a:stretch/>
        </p:blipFill>
        <p:spPr>
          <a:xfrm>
            <a:off x="8136792" y="1649061"/>
            <a:ext cx="3830981" cy="22556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182C772-340B-49D4-9DC3-565E00978D4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486" t="43512" r="51388" b="13580"/>
          <a:stretch/>
        </p:blipFill>
        <p:spPr>
          <a:xfrm>
            <a:off x="8119571" y="4003314"/>
            <a:ext cx="3934904" cy="220219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4F5506-DB43-41BB-B2F8-5760442A4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On Balance Volume of each indexes</a:t>
            </a:r>
          </a:p>
        </p:txBody>
      </p:sp>
    </p:spTree>
    <p:extLst>
      <p:ext uri="{BB962C8B-B14F-4D97-AF65-F5344CB8AC3E}">
        <p14:creationId xmlns:p14="http://schemas.microsoft.com/office/powerpoint/2010/main" val="3973208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F9303-1E9B-4D0D-A0A7-5C681D591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4C1C7-01BA-4EDE-8DE7-76F40FF0B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800" dirty="0"/>
              <a:t>Feature engineering</a:t>
            </a:r>
          </a:p>
          <a:p>
            <a:r>
              <a:rPr lang="id-ID" sz="2800" dirty="0"/>
              <a:t>Feature selection</a:t>
            </a:r>
          </a:p>
          <a:p>
            <a:r>
              <a:rPr lang="id-ID" sz="2800" dirty="0"/>
              <a:t>Encoding</a:t>
            </a:r>
          </a:p>
          <a:p>
            <a:pPr marL="0" indent="0">
              <a:buNone/>
            </a:pPr>
            <a:endParaRPr lang="id-ID" sz="2800" dirty="0"/>
          </a:p>
          <a:p>
            <a:endParaRPr lang="id-ID" sz="2800" dirty="0"/>
          </a:p>
        </p:txBody>
      </p:sp>
    </p:spTree>
    <p:extLst>
      <p:ext uri="{BB962C8B-B14F-4D97-AF65-F5344CB8AC3E}">
        <p14:creationId xmlns:p14="http://schemas.microsoft.com/office/powerpoint/2010/main" val="4190024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91AF8-6C19-481E-9368-AF97E637E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40" y="334609"/>
            <a:ext cx="10058400" cy="1371600"/>
          </a:xfrm>
        </p:spPr>
        <p:txBody>
          <a:bodyPr/>
          <a:lstStyle/>
          <a:p>
            <a:r>
              <a:rPr lang="id-ID" dirty="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A7B89-9E88-43FC-8658-6B06C4CCE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99710" cy="4351338"/>
          </a:xfrm>
        </p:spPr>
        <p:txBody>
          <a:bodyPr>
            <a:normAutofit fontScale="92500" lnSpcReduction="10000"/>
          </a:bodyPr>
          <a:lstStyle/>
          <a:p>
            <a:r>
              <a:rPr lang="id-ID" sz="2200" dirty="0"/>
              <a:t>SMA (Simple Moving Averages) </a:t>
            </a:r>
          </a:p>
          <a:p>
            <a:endParaRPr lang="id-ID" sz="2200" dirty="0"/>
          </a:p>
          <a:p>
            <a:r>
              <a:rPr lang="id-ID" sz="2200" dirty="0"/>
              <a:t>EMA (Exponential Moving Averages)</a:t>
            </a:r>
          </a:p>
          <a:p>
            <a:pPr marL="0" indent="0">
              <a:buNone/>
            </a:pPr>
            <a:endParaRPr lang="id-ID" sz="2200" dirty="0"/>
          </a:p>
          <a:p>
            <a:pPr marL="0" indent="0">
              <a:buNone/>
            </a:pPr>
            <a:endParaRPr lang="id-ID" sz="2200" dirty="0"/>
          </a:p>
          <a:p>
            <a:r>
              <a:rPr lang="id-ID" sz="2200" dirty="0"/>
              <a:t>CDMA (Convergence Divergence Moving Averages) = 12-EMA – 26-EMA</a:t>
            </a:r>
          </a:p>
          <a:p>
            <a:endParaRPr lang="id-ID" sz="2200" dirty="0"/>
          </a:p>
          <a:p>
            <a:r>
              <a:rPr lang="id-ID" sz="2200" dirty="0"/>
              <a:t>RSI ( Relative Strength Index ) = </a:t>
            </a:r>
          </a:p>
          <a:p>
            <a:endParaRPr lang="id-ID" sz="2200" dirty="0"/>
          </a:p>
          <a:p>
            <a:endParaRPr lang="id-ID" sz="2200" dirty="0"/>
          </a:p>
          <a:p>
            <a:r>
              <a:rPr lang="id-ID" sz="2200" dirty="0"/>
              <a:t>OBV ( On Balance Volume 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044CC4-BF31-4989-9BBE-19CE6EDC47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00" t="33251" r="5649" b="48264"/>
          <a:stretch/>
        </p:blipFill>
        <p:spPr>
          <a:xfrm>
            <a:off x="5718383" y="2527785"/>
            <a:ext cx="3280321" cy="10709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973DD9-586F-488B-B46D-407E790A0B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284" t="39671" r="13148" b="51275"/>
          <a:stretch/>
        </p:blipFill>
        <p:spPr>
          <a:xfrm>
            <a:off x="5128158" y="1671801"/>
            <a:ext cx="2698044" cy="702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43D54D-29FE-40D3-9867-82AFC52A74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183" t="39308" r="8750" b="45077"/>
          <a:stretch/>
        </p:blipFill>
        <p:spPr>
          <a:xfrm>
            <a:off x="4710225" y="4250078"/>
            <a:ext cx="2568430" cy="107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951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E6A78-3099-4DB5-BCC0-6D5F79129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Feature Selection &amp; Encoding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336F2-6368-447F-978F-758E4EA50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1020" y="2014194"/>
            <a:ext cx="5441116" cy="2595128"/>
          </a:xfrm>
        </p:spPr>
        <p:txBody>
          <a:bodyPr>
            <a:normAutofit/>
          </a:bodyPr>
          <a:lstStyle/>
          <a:p>
            <a:r>
              <a:rPr lang="id-ID" sz="2200" dirty="0">
                <a:latin typeface="+mj-lt"/>
              </a:rPr>
              <a:t>Since SMA have a high linear correlation with price columns we will use the SMA and drop the other three since SMA generalize the trend of the graph better.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F190E7-745E-4E54-A15C-04A6198B70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4" t="54039" r="76352" b="23266"/>
          <a:stretch/>
        </p:blipFill>
        <p:spPr>
          <a:xfrm>
            <a:off x="1147665" y="1968505"/>
            <a:ext cx="3767870" cy="264081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4E90278-E327-4F56-B4EE-F315F2277E02}"/>
              </a:ext>
            </a:extLst>
          </p:cNvPr>
          <p:cNvSpPr txBox="1">
            <a:spLocks/>
          </p:cNvSpPr>
          <p:nvPr/>
        </p:nvSpPr>
        <p:spPr>
          <a:xfrm>
            <a:off x="1337388" y="4917842"/>
            <a:ext cx="9274628" cy="2595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2200" dirty="0">
                <a:latin typeface="+mj-lt"/>
              </a:rPr>
              <a:t>Next step we hot encode the indexes column</a:t>
            </a:r>
          </a:p>
        </p:txBody>
      </p:sp>
    </p:spTree>
    <p:extLst>
      <p:ext uri="{BB962C8B-B14F-4D97-AF65-F5344CB8AC3E}">
        <p14:creationId xmlns:p14="http://schemas.microsoft.com/office/powerpoint/2010/main" val="2185438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55F7F3-3A58-4BBB-95C7-CF706F9F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E3D314-6F93-4D91-8C0F-E92657F46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26FC58-87A5-4FCD-965B-8BBD221DC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id-ID" dirty="0"/>
              <a:t>Modeling Baseline</a:t>
            </a:r>
            <a:endParaRPr lang="id-ID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B6DA7E7-3FFB-4E82-A7FE-54A43DFF2F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0969772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6012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428E2-2ED2-400D-B900-240CA2902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3AAD6-B4A9-45C5-95F3-9C9FEC791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DAEFA4-D952-4B55-BB4E-DA149C6370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37" t="58597" r="54803" b="19649"/>
          <a:stretch/>
        </p:blipFill>
        <p:spPr>
          <a:xfrm>
            <a:off x="1860884" y="2144438"/>
            <a:ext cx="8470231" cy="407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446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F4502-5D2B-48B5-9508-152AA4BEC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727626"/>
            <a:ext cx="4602152" cy="1718225"/>
          </a:xfrm>
        </p:spPr>
        <p:txBody>
          <a:bodyPr>
            <a:normAutofit/>
          </a:bodyPr>
          <a:lstStyle/>
          <a:p>
            <a:r>
              <a:rPr lang="id-ID" dirty="0"/>
              <a:t>Background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047B46-4F2F-4746-8B82-B30EAAAE0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63443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54E8A8E-D194-4D55-92A3-6B0799722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024" y="253548"/>
            <a:ext cx="5851795" cy="6384816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EBCB44-4E92-48DD-8F5C-C3B83677A0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679" b="1"/>
          <a:stretch/>
        </p:blipFill>
        <p:spPr>
          <a:xfrm>
            <a:off x="407432" y="419292"/>
            <a:ext cx="5522976" cy="60533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D3546-1C0D-4CF4-BDBF-3AA2A524F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6137" y="2538919"/>
            <a:ext cx="4602152" cy="35968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d-ID" sz="2200" dirty="0"/>
              <a:t>Data Scientist working at a brokerage firm.</a:t>
            </a:r>
          </a:p>
          <a:p>
            <a:pPr marL="0" indent="0">
              <a:buNone/>
            </a:pPr>
            <a:endParaRPr lang="id-ID" sz="2200" dirty="0"/>
          </a:p>
          <a:p>
            <a:pPr marL="0" indent="0">
              <a:buNone/>
            </a:pPr>
            <a:r>
              <a:rPr lang="id-ID" sz="2200" dirty="0"/>
              <a:t>As the data scientist of the firm, we are given a task to create a model to help stock market forecasting .</a:t>
            </a:r>
          </a:p>
        </p:txBody>
      </p:sp>
    </p:spTree>
    <p:extLst>
      <p:ext uri="{BB962C8B-B14F-4D97-AF65-F5344CB8AC3E}">
        <p14:creationId xmlns:p14="http://schemas.microsoft.com/office/powerpoint/2010/main" val="5275612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EF187-10A3-4AA7-8670-964A28EBA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ROC AUC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6540B-3D6D-4FF0-BE99-3EA065575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8424" y="2179384"/>
            <a:ext cx="3287486" cy="3931920"/>
          </a:xfrm>
        </p:spPr>
        <p:txBody>
          <a:bodyPr/>
          <a:lstStyle/>
          <a:p>
            <a:r>
              <a:rPr lang="id-ID" dirty="0"/>
              <a:t>Since we want to improve on recall we have to move the threshold to get a better score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B407C-8941-4B88-A86C-2133ACC598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2" t="55439" r="55987" b="16491"/>
          <a:stretch/>
        </p:blipFill>
        <p:spPr>
          <a:xfrm>
            <a:off x="1066800" y="2103121"/>
            <a:ext cx="6024465" cy="385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5954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A466-D7BF-4F95-AEA0-EBC61B67B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Model Evaluation on unseen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29FE0-107B-4B7C-A692-C1B826A04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CF9806-6977-48B0-82E7-9CF6EBAB64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68" t="72517" r="55995" b="12000"/>
          <a:stretch/>
        </p:blipFill>
        <p:spPr>
          <a:xfrm>
            <a:off x="2054648" y="2622835"/>
            <a:ext cx="8082703" cy="289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6726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A537E-3AFF-41CC-95E0-C5CA96A42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AD751-0331-4B58-A655-77EBD0A52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200" dirty="0"/>
              <a:t>Logistic regression still prove to be one of the best model to be able to predict the stock market direction trend</a:t>
            </a:r>
          </a:p>
          <a:p>
            <a:r>
              <a:rPr lang="id-ID" sz="2200" dirty="0"/>
              <a:t>The model could help analyst predict the market stock price with promising result in given more time and resource.</a:t>
            </a:r>
          </a:p>
        </p:txBody>
      </p:sp>
    </p:spTree>
    <p:extLst>
      <p:ext uri="{BB962C8B-B14F-4D97-AF65-F5344CB8AC3E}">
        <p14:creationId xmlns:p14="http://schemas.microsoft.com/office/powerpoint/2010/main" val="3216852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EB1A9D-3988-419C-BB94-E72969E33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12" r="33454" b="2"/>
          <a:stretch/>
        </p:blipFill>
        <p:spPr>
          <a:xfrm>
            <a:off x="7837371" y="237744"/>
            <a:ext cx="4124416" cy="63825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1D1FF4-7F97-4936-9A4C-9FB71D8FB4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7744" y="237744"/>
            <a:ext cx="7652977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9CEE57-230C-493A-BF66-0487DAC00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281928" cy="1744183"/>
          </a:xfrm>
        </p:spPr>
        <p:txBody>
          <a:bodyPr>
            <a:normAutofit/>
          </a:bodyPr>
          <a:lstStyle/>
          <a:p>
            <a:r>
              <a:rPr lang="id-ID" dirty="0"/>
              <a:t>Business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402B9-E6E7-4A0B-9403-702AA913E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" y="2386584"/>
            <a:ext cx="6281928" cy="36484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d-ID" sz="2400" dirty="0"/>
              <a:t>The objective of this project is to help stock investors gain margin or high advantage in the stock market</a:t>
            </a:r>
          </a:p>
        </p:txBody>
      </p:sp>
    </p:spTree>
    <p:extLst>
      <p:ext uri="{BB962C8B-B14F-4D97-AF65-F5344CB8AC3E}">
        <p14:creationId xmlns:p14="http://schemas.microsoft.com/office/powerpoint/2010/main" val="1831756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6CFFC-23EE-4F5E-859B-3B34959D7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Expected Output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C4704-C113-466F-8A82-ED0CE8C77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7583" y="2014194"/>
            <a:ext cx="9507894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800" b="0" i="0" dirty="0">
                <a:effectLst/>
                <a:latin typeface="+mj-lt"/>
              </a:rPr>
              <a:t>The output of this project is a </a:t>
            </a:r>
            <a:r>
              <a:rPr lang="id-ID" sz="2800" b="0" i="0" dirty="0">
                <a:effectLst/>
                <a:latin typeface="+mj-lt"/>
              </a:rPr>
              <a:t>model </a:t>
            </a:r>
            <a:r>
              <a:rPr lang="en-US" sz="2800" b="0" i="0" dirty="0">
                <a:effectLst/>
                <a:latin typeface="+mj-lt"/>
              </a:rPr>
              <a:t>prediction on the direction of the market stock trend</a:t>
            </a:r>
            <a:r>
              <a:rPr lang="id-ID" sz="2800" b="0" i="0" dirty="0">
                <a:effectLst/>
                <a:latin typeface="+mj-lt"/>
              </a:rPr>
              <a:t> to help analyst in stock market forecasting</a:t>
            </a:r>
            <a:r>
              <a:rPr lang="en-US" sz="2800" b="0" i="0" dirty="0">
                <a:effectLst/>
                <a:latin typeface="+mj-lt"/>
              </a:rPr>
              <a:t>.</a:t>
            </a:r>
            <a:endParaRPr lang="id-ID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9258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FA141-86E7-4935-8B86-2B7D96750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Project Limitation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F2242-6352-421B-869B-07E89024C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302" y="2014194"/>
            <a:ext cx="9993086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d-ID" sz="2800" dirty="0"/>
              <a:t>With the limitation of time and data we will be focusing only on a certain number of stock exchange indexes</a:t>
            </a:r>
          </a:p>
        </p:txBody>
      </p:sp>
    </p:spTree>
    <p:extLst>
      <p:ext uri="{BB962C8B-B14F-4D97-AF65-F5344CB8AC3E}">
        <p14:creationId xmlns:p14="http://schemas.microsoft.com/office/powerpoint/2010/main" val="1712940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4EECA-0680-4F39-8006-F23F0AF7F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Analytic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8077B-3E5E-44DC-AE7B-8B554CAF8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300" dirty="0"/>
              <a:t>Machine Learning Technique</a:t>
            </a:r>
          </a:p>
          <a:p>
            <a:pPr marL="0" indent="0">
              <a:buNone/>
            </a:pPr>
            <a:r>
              <a:rPr lang="id-ID" sz="2300" dirty="0"/>
              <a:t>Supervised learning (clasification) to predict market direction</a:t>
            </a:r>
          </a:p>
          <a:p>
            <a:r>
              <a:rPr lang="id-ID" sz="2300" dirty="0"/>
              <a:t>Perfomance Measures</a:t>
            </a:r>
          </a:p>
          <a:p>
            <a:pPr marL="0" indent="0">
              <a:buNone/>
            </a:pPr>
            <a:r>
              <a:rPr lang="id-ID" sz="2300" b="1" dirty="0"/>
              <a:t>Precision</a:t>
            </a:r>
            <a:r>
              <a:rPr lang="id-ID" sz="2300" dirty="0"/>
              <a:t>,</a:t>
            </a:r>
            <a:r>
              <a:rPr lang="id-ID" sz="2300" b="1" dirty="0"/>
              <a:t> Recall</a:t>
            </a:r>
            <a:r>
              <a:rPr lang="id-ID" sz="2300" dirty="0"/>
              <a:t>, F1, Accuracy</a:t>
            </a:r>
          </a:p>
        </p:txBody>
      </p:sp>
    </p:spTree>
    <p:extLst>
      <p:ext uri="{BB962C8B-B14F-4D97-AF65-F5344CB8AC3E}">
        <p14:creationId xmlns:p14="http://schemas.microsoft.com/office/powerpoint/2010/main" val="3164582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8BC5E-FD9C-49C2-9C45-7468241F4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A50C5-2B95-4E60-814C-FC378503C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d-ID" sz="2800" dirty="0"/>
              <a:t>The dataset of stock exchange market is taken from Kaggle </a:t>
            </a:r>
            <a:r>
              <a:rPr lang="en-US" sz="2800" b="0" i="0" dirty="0">
                <a:effectLst/>
                <a:latin typeface="Roboto"/>
                <a:hlinkClick r:id="rId2"/>
              </a:rPr>
              <a:t>Stock Exchange Data</a:t>
            </a:r>
            <a:r>
              <a:rPr lang="en-US" sz="2800" b="0" i="0" dirty="0">
                <a:solidFill>
                  <a:srgbClr val="D5D5D5"/>
                </a:solidFill>
                <a:effectLst/>
                <a:latin typeface="Roboto"/>
              </a:rPr>
              <a:t> </a:t>
            </a:r>
            <a:r>
              <a:rPr lang="en-US" sz="2800" b="0" i="0" dirty="0">
                <a:effectLst/>
                <a:latin typeface="Roboto"/>
              </a:rPr>
              <a:t>by </a:t>
            </a:r>
            <a:r>
              <a:rPr lang="en-US" sz="2800" b="0" i="0" dirty="0" err="1">
                <a:effectLst/>
                <a:latin typeface="Roboto"/>
              </a:rPr>
              <a:t>Mattiuzc</a:t>
            </a:r>
            <a:endParaRPr lang="id-ID" sz="2800" b="0" i="0" dirty="0">
              <a:effectLst/>
              <a:latin typeface="Roboto"/>
            </a:endParaRPr>
          </a:p>
          <a:p>
            <a:pPr marL="0" indent="0">
              <a:buNone/>
            </a:pPr>
            <a:endParaRPr lang="id-ID" sz="2800" b="0" i="0" dirty="0">
              <a:effectLst/>
              <a:latin typeface="Roboto"/>
            </a:endParaRPr>
          </a:p>
          <a:p>
            <a:pPr marL="0" indent="0">
              <a:buNone/>
            </a:pPr>
            <a:r>
              <a:rPr lang="id-ID" sz="2800" dirty="0"/>
              <a:t>Data Shape</a:t>
            </a:r>
          </a:p>
          <a:p>
            <a:pPr marL="0" indent="0">
              <a:buNone/>
            </a:pPr>
            <a:r>
              <a:rPr lang="id-ID" sz="2800" dirty="0"/>
              <a:t>104,229 rows </a:t>
            </a:r>
          </a:p>
          <a:p>
            <a:pPr marL="0" indent="0">
              <a:buNone/>
            </a:pPr>
            <a:r>
              <a:rPr lang="id-ID" sz="2800" dirty="0"/>
              <a:t>9 columns</a:t>
            </a:r>
          </a:p>
        </p:txBody>
      </p:sp>
    </p:spTree>
    <p:extLst>
      <p:ext uri="{BB962C8B-B14F-4D97-AF65-F5344CB8AC3E}">
        <p14:creationId xmlns:p14="http://schemas.microsoft.com/office/powerpoint/2010/main" val="1301922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9BBBA-02D9-47D9-B55D-9D1A31781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Data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4BE9F-6667-44F3-9C51-BC4F685C4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29F606-A9BE-4BAE-9F0F-209222B6FB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3" t="35234" r="28333" b="24280"/>
          <a:stretch/>
        </p:blipFill>
        <p:spPr>
          <a:xfrm>
            <a:off x="2562202" y="2058379"/>
            <a:ext cx="6769015" cy="402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3882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443</Words>
  <Application>Microsoft Office PowerPoint</Application>
  <PresentationFormat>Widescreen</PresentationFormat>
  <Paragraphs>70</Paragraphs>
  <Slides>32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Adobe Heiti Std R</vt:lpstr>
      <vt:lpstr>Arial</vt:lpstr>
      <vt:lpstr>Century Gothic</vt:lpstr>
      <vt:lpstr>Garamond</vt:lpstr>
      <vt:lpstr>Roboto</vt:lpstr>
      <vt:lpstr>Savon</vt:lpstr>
      <vt:lpstr>Stock Market Forecasting</vt:lpstr>
      <vt:lpstr>Table of Contents</vt:lpstr>
      <vt:lpstr>Background</vt:lpstr>
      <vt:lpstr>Business Objectives</vt:lpstr>
      <vt:lpstr>Expected Output</vt:lpstr>
      <vt:lpstr>Project Limitation</vt:lpstr>
      <vt:lpstr>Analytic Approach</vt:lpstr>
      <vt:lpstr>Data Collection</vt:lpstr>
      <vt:lpstr>Data Description</vt:lpstr>
      <vt:lpstr>Column Explanation</vt:lpstr>
      <vt:lpstr>Splitting Data set</vt:lpstr>
      <vt:lpstr>Index’s record distribution</vt:lpstr>
      <vt:lpstr>Opening and closing price  based on their respective date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Closing price distribution</vt:lpstr>
      <vt:lpstr>On Balance Volume of each indexes</vt:lpstr>
      <vt:lpstr>Data Preprocessing</vt:lpstr>
      <vt:lpstr>Feature engineering</vt:lpstr>
      <vt:lpstr>Feature Selection &amp; Encoding</vt:lpstr>
      <vt:lpstr>Modeling Baseline</vt:lpstr>
      <vt:lpstr>Model Selection</vt:lpstr>
      <vt:lpstr>ROC AUC Curve</vt:lpstr>
      <vt:lpstr>Model Evaluation on unseen data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Market Forecasting</dc:title>
  <dc:creator>JOSHUA SIRUSSTARA</dc:creator>
  <cp:lastModifiedBy>JOSHUA SIRUSSTARA</cp:lastModifiedBy>
  <cp:revision>1</cp:revision>
  <dcterms:created xsi:type="dcterms:W3CDTF">2021-08-17T10:40:20Z</dcterms:created>
  <dcterms:modified xsi:type="dcterms:W3CDTF">2021-08-17T10:42:36Z</dcterms:modified>
</cp:coreProperties>
</file>